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1" r:id="rId3"/>
    <p:sldId id="270" r:id="rId4"/>
    <p:sldId id="260" r:id="rId5"/>
    <p:sldId id="261" r:id="rId6"/>
    <p:sldId id="262" r:id="rId7"/>
    <p:sldId id="263" r:id="rId8"/>
    <p:sldId id="272"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1" d="100"/>
          <a:sy n="51" d="100"/>
        </p:scale>
        <p:origin x="-108" y="-6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D2CAB03-371A-4889-A6F9-E92A9740CF3D}" type="datetimeFigureOut">
              <a:rPr lang="en-US" smtClean="0"/>
              <a:pPr/>
              <a:t>4/18/2018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5F626A0E-ED85-4FCE-B4BA-A663215993CF}"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2CAB03-371A-4889-A6F9-E92A9740CF3D}" type="datetimeFigureOut">
              <a:rPr lang="en-US" smtClean="0"/>
              <a:pPr/>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26A0E-ED85-4FCE-B4BA-A663215993C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2CAB03-371A-4889-A6F9-E92A9740CF3D}" type="datetimeFigureOut">
              <a:rPr lang="en-US" smtClean="0"/>
              <a:pPr/>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26A0E-ED85-4FCE-B4BA-A663215993C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D2CAB03-371A-4889-A6F9-E92A9740CF3D}" type="datetimeFigureOut">
              <a:rPr lang="en-US" smtClean="0"/>
              <a:pPr/>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26A0E-ED85-4FCE-B4BA-A663215993CF}"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D2CAB03-371A-4889-A6F9-E92A9740CF3D}" type="datetimeFigureOut">
              <a:rPr lang="en-US" smtClean="0"/>
              <a:pPr/>
              <a:t>4/18/2018</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5F626A0E-ED85-4FCE-B4BA-A663215993C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D2CAB03-371A-4889-A6F9-E92A9740CF3D}" type="datetimeFigureOut">
              <a:rPr lang="en-US" smtClean="0"/>
              <a:pPr/>
              <a:t>4/18/2018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626A0E-ED85-4FCE-B4BA-A663215993CF}"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D2CAB03-371A-4889-A6F9-E92A9740CF3D}" type="datetimeFigureOut">
              <a:rPr lang="en-US" smtClean="0"/>
              <a:pPr/>
              <a:t>4/18/2018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626A0E-ED85-4FCE-B4BA-A663215993CF}"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D2CAB03-371A-4889-A6F9-E92A9740CF3D}" type="datetimeFigureOut">
              <a:rPr lang="en-US" smtClean="0"/>
              <a:pPr/>
              <a:t>4/18/2018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626A0E-ED85-4FCE-B4BA-A663215993C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2CAB03-371A-4889-A6F9-E92A9740CF3D}" type="datetimeFigureOut">
              <a:rPr lang="en-US" smtClean="0"/>
              <a:pPr/>
              <a:t>4/18/2018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626A0E-ED85-4FCE-B4BA-A663215993C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D2CAB03-371A-4889-A6F9-E92A9740CF3D}" type="datetimeFigureOut">
              <a:rPr lang="en-US" smtClean="0"/>
              <a:pPr/>
              <a:t>4/18/2018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626A0E-ED85-4FCE-B4BA-A663215993CF}"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D2CAB03-371A-4889-A6F9-E92A9740CF3D}" type="datetimeFigureOut">
              <a:rPr lang="en-US" smtClean="0"/>
              <a:pPr/>
              <a:t>4/18/2018</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5F626A0E-ED85-4FCE-B4BA-A663215993CF}"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D2CAB03-371A-4889-A6F9-E92A9740CF3D}" type="datetimeFigureOut">
              <a:rPr lang="en-US" smtClean="0"/>
              <a:pPr/>
              <a:t>4/18/2018</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F626A0E-ED85-4FCE-B4BA-A663215993C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Dr. Mohammad </a:t>
            </a:r>
            <a:r>
              <a:rPr lang="en-US" dirty="0" err="1" smtClean="0"/>
              <a:t>Saadeh</a:t>
            </a:r>
            <a:endParaRPr lang="en-US" dirty="0" smtClean="0"/>
          </a:p>
          <a:p>
            <a:r>
              <a:rPr lang="en-US" sz="1900" dirty="0" smtClean="0"/>
              <a:t>Engineering Technology</a:t>
            </a:r>
          </a:p>
          <a:p>
            <a:r>
              <a:rPr lang="en-US" sz="1900" dirty="0" smtClean="0"/>
              <a:t>Computer Science and Industrial Technology</a:t>
            </a:r>
            <a:endParaRPr lang="en-US" sz="1900" dirty="0"/>
          </a:p>
        </p:txBody>
      </p:sp>
      <p:sp>
        <p:nvSpPr>
          <p:cNvPr id="2" name="Title 1"/>
          <p:cNvSpPr>
            <a:spLocks noGrp="1"/>
          </p:cNvSpPr>
          <p:nvPr>
            <p:ph type="ctrTitle"/>
          </p:nvPr>
        </p:nvSpPr>
        <p:spPr>
          <a:xfrm>
            <a:off x="609600" y="1219200"/>
            <a:ext cx="7772400" cy="1470025"/>
          </a:xfrm>
        </p:spPr>
        <p:txBody>
          <a:bodyPr/>
          <a:lstStyle/>
          <a:p>
            <a:r>
              <a:rPr lang="en-US" dirty="0" smtClean="0"/>
              <a:t>Internship Bill of Rights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391400" cy="1143000"/>
          </a:xfrm>
        </p:spPr>
        <p:txBody>
          <a:bodyPr>
            <a:normAutofit/>
          </a:bodyPr>
          <a:lstStyle/>
          <a:p>
            <a:pPr algn="ctr"/>
            <a:r>
              <a:rPr lang="en-US" sz="3200" dirty="0" smtClean="0">
                <a:solidFill>
                  <a:schemeClr val="accent1">
                    <a:lumMod val="75000"/>
                  </a:schemeClr>
                </a:solidFill>
              </a:rPr>
              <a:t>Mentoring</a:t>
            </a:r>
            <a:endParaRPr lang="en-US" sz="3200" dirty="0">
              <a:solidFill>
                <a:schemeClr val="accent1">
                  <a:lumMod val="75000"/>
                </a:schemeClr>
              </a:solidFill>
            </a:endParaRPr>
          </a:p>
        </p:txBody>
      </p:sp>
      <p:sp>
        <p:nvSpPr>
          <p:cNvPr id="3" name="Content Placeholder 2"/>
          <p:cNvSpPr>
            <a:spLocks noGrp="1"/>
          </p:cNvSpPr>
          <p:nvPr>
            <p:ph sz="quarter" idx="1"/>
          </p:nvPr>
        </p:nvSpPr>
        <p:spPr>
          <a:xfrm>
            <a:off x="533400" y="1447800"/>
            <a:ext cx="8153400" cy="5257800"/>
          </a:xfrm>
        </p:spPr>
        <p:txBody>
          <a:bodyPr>
            <a:normAutofit/>
          </a:bodyPr>
          <a:lstStyle/>
          <a:p>
            <a:r>
              <a:rPr lang="en-US" dirty="0" smtClean="0">
                <a:solidFill>
                  <a:schemeClr val="accent2">
                    <a:lumMod val="60000"/>
                    <a:lumOff val="40000"/>
                  </a:schemeClr>
                </a:solidFill>
              </a:rPr>
              <a:t>Internship site</a:t>
            </a:r>
          </a:p>
          <a:p>
            <a:pPr>
              <a:buFont typeface="Arial" pitchFamily="34" charset="0"/>
              <a:buChar char="•"/>
            </a:pPr>
            <a:r>
              <a:rPr lang="en-US" sz="1800" dirty="0" smtClean="0"/>
              <a:t>Cultivate an environment that promotes mentorship for career planning. </a:t>
            </a:r>
          </a:p>
          <a:p>
            <a:pPr>
              <a:buFont typeface="Arial" pitchFamily="34" charset="0"/>
              <a:buChar char="•"/>
            </a:pPr>
            <a:r>
              <a:rPr lang="en-US" sz="1800" dirty="0" smtClean="0"/>
              <a:t>Provide advice, counseling and support to intern.</a:t>
            </a:r>
          </a:p>
          <a:p>
            <a:pPr>
              <a:buFont typeface="Arial" pitchFamily="34" charset="0"/>
              <a:buChar char="•"/>
            </a:pPr>
            <a:endParaRPr lang="en-US" dirty="0" smtClean="0"/>
          </a:p>
          <a:p>
            <a:r>
              <a:rPr lang="en-US" dirty="0" smtClean="0">
                <a:solidFill>
                  <a:schemeClr val="accent2">
                    <a:lumMod val="60000"/>
                    <a:lumOff val="40000"/>
                  </a:schemeClr>
                </a:solidFill>
              </a:rPr>
              <a:t>Intern</a:t>
            </a:r>
          </a:p>
          <a:p>
            <a:pPr>
              <a:buFont typeface="Arial" pitchFamily="34" charset="0"/>
              <a:buChar char="•"/>
            </a:pPr>
            <a:r>
              <a:rPr lang="en-US" sz="1800" dirty="0" smtClean="0"/>
              <a:t>Proactively seek and embrace mentoring relationships. </a:t>
            </a:r>
          </a:p>
          <a:p>
            <a:pPr>
              <a:buNone/>
            </a:pPr>
            <a:endParaRPr lang="en-US" dirty="0" smtClean="0"/>
          </a:p>
          <a:p>
            <a:r>
              <a:rPr lang="en-US" dirty="0" smtClean="0">
                <a:solidFill>
                  <a:schemeClr val="accent2">
                    <a:lumMod val="60000"/>
                    <a:lumOff val="40000"/>
                  </a:schemeClr>
                </a:solidFill>
              </a:rPr>
              <a:t>Educational Institution</a:t>
            </a:r>
          </a:p>
          <a:p>
            <a:pPr>
              <a:buFont typeface="Arial" pitchFamily="34" charset="0"/>
              <a:buChar char="•"/>
            </a:pPr>
            <a:r>
              <a:rPr lang="en-US" sz="1800" dirty="0" smtClean="0"/>
              <a:t>Provide intern with an educator who serves as facilitator, mentor and evaluator during the experience.</a:t>
            </a:r>
          </a:p>
        </p:txBody>
      </p:sp>
      <p:sp>
        <p:nvSpPr>
          <p:cNvPr id="4" name="Rectangle 3"/>
          <p:cNvSpPr/>
          <p:nvPr/>
        </p:nvSpPr>
        <p:spPr>
          <a:xfrm>
            <a:off x="533400" y="152400"/>
            <a:ext cx="762000" cy="1107996"/>
          </a:xfrm>
          <a:prstGeom prst="rect">
            <a:avLst/>
          </a:prstGeom>
        </p:spPr>
        <p:txBody>
          <a:bodyPr wrap="square">
            <a:spAutoFit/>
          </a:bodyPr>
          <a:lstStyle/>
          <a:p>
            <a:r>
              <a:rPr lang="en-US" sz="6600" dirty="0" smtClean="0">
                <a:solidFill>
                  <a:schemeClr val="accent1">
                    <a:lumMod val="75000"/>
                  </a:schemeClr>
                </a:solidFill>
              </a:rPr>
              <a:t>7 </a:t>
            </a:r>
            <a:endParaRPr lang="en-US" sz="6600" dirty="0">
              <a:solidFill>
                <a:schemeClr val="accent1">
                  <a:lumMod val="7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391400" cy="1143000"/>
          </a:xfrm>
        </p:spPr>
        <p:txBody>
          <a:bodyPr>
            <a:normAutofit/>
          </a:bodyPr>
          <a:lstStyle/>
          <a:p>
            <a:pPr algn="ctr"/>
            <a:r>
              <a:rPr lang="en-US" sz="3200" dirty="0" smtClean="0">
                <a:solidFill>
                  <a:schemeClr val="accent1">
                    <a:lumMod val="75000"/>
                  </a:schemeClr>
                </a:solidFill>
              </a:rPr>
              <a:t>Skills, Knowledge and Disposition</a:t>
            </a:r>
            <a:endParaRPr lang="en-US" sz="3200" dirty="0">
              <a:solidFill>
                <a:schemeClr val="accent1">
                  <a:lumMod val="75000"/>
                </a:schemeClr>
              </a:solidFill>
            </a:endParaRPr>
          </a:p>
        </p:txBody>
      </p:sp>
      <p:sp>
        <p:nvSpPr>
          <p:cNvPr id="3" name="Content Placeholder 2"/>
          <p:cNvSpPr>
            <a:spLocks noGrp="1"/>
          </p:cNvSpPr>
          <p:nvPr>
            <p:ph sz="quarter" idx="1"/>
          </p:nvPr>
        </p:nvSpPr>
        <p:spPr>
          <a:xfrm>
            <a:off x="533400" y="1447800"/>
            <a:ext cx="8153400" cy="5257800"/>
          </a:xfrm>
        </p:spPr>
        <p:txBody>
          <a:bodyPr>
            <a:normAutofit/>
          </a:bodyPr>
          <a:lstStyle/>
          <a:p>
            <a:r>
              <a:rPr lang="en-US" dirty="0" smtClean="0">
                <a:solidFill>
                  <a:schemeClr val="accent2">
                    <a:lumMod val="60000"/>
                    <a:lumOff val="40000"/>
                  </a:schemeClr>
                </a:solidFill>
              </a:rPr>
              <a:t>Internship site</a:t>
            </a:r>
          </a:p>
          <a:p>
            <a:pPr>
              <a:buFont typeface="Arial" pitchFamily="34" charset="0"/>
              <a:buChar char="•"/>
            </a:pPr>
            <a:r>
              <a:rPr lang="en-US" sz="1800" dirty="0" smtClean="0"/>
              <a:t>Provide adequate instruction, resources, opportunities and training.</a:t>
            </a:r>
          </a:p>
          <a:p>
            <a:pPr>
              <a:buFont typeface="Arial" pitchFamily="34" charset="0"/>
              <a:buChar char="•"/>
            </a:pPr>
            <a:endParaRPr lang="en-US" dirty="0" smtClean="0"/>
          </a:p>
          <a:p>
            <a:r>
              <a:rPr lang="en-US" dirty="0" smtClean="0">
                <a:solidFill>
                  <a:schemeClr val="accent2">
                    <a:lumMod val="60000"/>
                    <a:lumOff val="40000"/>
                  </a:schemeClr>
                </a:solidFill>
              </a:rPr>
              <a:t>Intern</a:t>
            </a:r>
          </a:p>
          <a:p>
            <a:pPr>
              <a:buFont typeface="Arial" pitchFamily="34" charset="0"/>
              <a:buChar char="•"/>
            </a:pPr>
            <a:r>
              <a:rPr lang="en-US" sz="1800" dirty="0" smtClean="0"/>
              <a:t>Demonstrate acquisition of predetermined proficiencies and additional skills and competencies. </a:t>
            </a:r>
          </a:p>
          <a:p>
            <a:pPr>
              <a:buNone/>
            </a:pPr>
            <a:endParaRPr lang="en-US" dirty="0" smtClean="0"/>
          </a:p>
          <a:p>
            <a:r>
              <a:rPr lang="en-US" dirty="0" smtClean="0">
                <a:solidFill>
                  <a:schemeClr val="accent2">
                    <a:lumMod val="60000"/>
                    <a:lumOff val="40000"/>
                  </a:schemeClr>
                </a:solidFill>
              </a:rPr>
              <a:t>Educational Institution</a:t>
            </a:r>
          </a:p>
          <a:p>
            <a:pPr>
              <a:buFont typeface="Arial" pitchFamily="34" charset="0"/>
              <a:buChar char="•"/>
            </a:pPr>
            <a:r>
              <a:rPr lang="en-US" sz="1800" dirty="0" smtClean="0"/>
              <a:t>Engage intern with activities that complement the internship experience, such as leadership training, civic engagement and professional development workshops.</a:t>
            </a:r>
          </a:p>
        </p:txBody>
      </p:sp>
      <p:sp>
        <p:nvSpPr>
          <p:cNvPr id="4" name="Rectangle 3"/>
          <p:cNvSpPr/>
          <p:nvPr/>
        </p:nvSpPr>
        <p:spPr>
          <a:xfrm>
            <a:off x="533400" y="152400"/>
            <a:ext cx="762000" cy="1107996"/>
          </a:xfrm>
          <a:prstGeom prst="rect">
            <a:avLst/>
          </a:prstGeom>
        </p:spPr>
        <p:txBody>
          <a:bodyPr wrap="square">
            <a:spAutoFit/>
          </a:bodyPr>
          <a:lstStyle/>
          <a:p>
            <a:r>
              <a:rPr lang="en-US" sz="6600" dirty="0" smtClean="0">
                <a:solidFill>
                  <a:schemeClr val="accent1">
                    <a:lumMod val="75000"/>
                  </a:schemeClr>
                </a:solidFill>
              </a:rPr>
              <a:t>8 </a:t>
            </a:r>
            <a:endParaRPr lang="en-US" sz="6600" dirty="0">
              <a:solidFill>
                <a:schemeClr val="accent1">
                  <a:lumMod val="7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391400" cy="1143000"/>
          </a:xfrm>
        </p:spPr>
        <p:txBody>
          <a:bodyPr>
            <a:normAutofit/>
          </a:bodyPr>
          <a:lstStyle/>
          <a:p>
            <a:pPr algn="ctr"/>
            <a:r>
              <a:rPr lang="en-US" sz="3200" dirty="0" smtClean="0">
                <a:solidFill>
                  <a:schemeClr val="accent1">
                    <a:lumMod val="75000"/>
                  </a:schemeClr>
                </a:solidFill>
              </a:rPr>
              <a:t>Inclusive Work Setting</a:t>
            </a:r>
            <a:endParaRPr lang="en-US" sz="3200" dirty="0">
              <a:solidFill>
                <a:schemeClr val="accent1">
                  <a:lumMod val="75000"/>
                </a:schemeClr>
              </a:solidFill>
            </a:endParaRPr>
          </a:p>
        </p:txBody>
      </p:sp>
      <p:sp>
        <p:nvSpPr>
          <p:cNvPr id="3" name="Content Placeholder 2"/>
          <p:cNvSpPr>
            <a:spLocks noGrp="1"/>
          </p:cNvSpPr>
          <p:nvPr>
            <p:ph sz="quarter" idx="1"/>
          </p:nvPr>
        </p:nvSpPr>
        <p:spPr>
          <a:xfrm>
            <a:off x="533400" y="1447800"/>
            <a:ext cx="8153400" cy="5257800"/>
          </a:xfrm>
        </p:spPr>
        <p:txBody>
          <a:bodyPr>
            <a:normAutofit/>
          </a:bodyPr>
          <a:lstStyle/>
          <a:p>
            <a:r>
              <a:rPr lang="en-US" dirty="0" smtClean="0">
                <a:solidFill>
                  <a:schemeClr val="accent2">
                    <a:lumMod val="60000"/>
                    <a:lumOff val="40000"/>
                  </a:schemeClr>
                </a:solidFill>
              </a:rPr>
              <a:t>Internship site</a:t>
            </a:r>
          </a:p>
          <a:p>
            <a:pPr>
              <a:buFont typeface="Arial" pitchFamily="34" charset="0"/>
              <a:buChar char="•"/>
            </a:pPr>
            <a:r>
              <a:rPr lang="en-US" sz="1800" dirty="0" smtClean="0"/>
              <a:t>Build an environment that integrates interns into work and social activities.</a:t>
            </a:r>
          </a:p>
          <a:p>
            <a:pPr>
              <a:buFont typeface="Arial" pitchFamily="34" charset="0"/>
              <a:buChar char="•"/>
            </a:pPr>
            <a:endParaRPr lang="en-US" dirty="0" smtClean="0"/>
          </a:p>
          <a:p>
            <a:r>
              <a:rPr lang="en-US" dirty="0" smtClean="0">
                <a:solidFill>
                  <a:schemeClr val="accent2">
                    <a:lumMod val="60000"/>
                    <a:lumOff val="40000"/>
                  </a:schemeClr>
                </a:solidFill>
              </a:rPr>
              <a:t>Intern</a:t>
            </a:r>
          </a:p>
          <a:p>
            <a:pPr>
              <a:buFont typeface="Arial" pitchFamily="34" charset="0"/>
              <a:buChar char="•"/>
            </a:pPr>
            <a:r>
              <a:rPr lang="en-US" sz="1800" dirty="0" smtClean="0"/>
              <a:t>Maximize opportunities to become part of the team. </a:t>
            </a:r>
          </a:p>
          <a:p>
            <a:pPr>
              <a:buNone/>
            </a:pPr>
            <a:endParaRPr lang="en-US" dirty="0" smtClean="0"/>
          </a:p>
          <a:p>
            <a:r>
              <a:rPr lang="en-US" dirty="0" smtClean="0">
                <a:solidFill>
                  <a:schemeClr val="accent2">
                    <a:lumMod val="60000"/>
                    <a:lumOff val="40000"/>
                  </a:schemeClr>
                </a:solidFill>
              </a:rPr>
              <a:t>Educational Institution</a:t>
            </a:r>
          </a:p>
          <a:p>
            <a:pPr>
              <a:buFont typeface="Arial" pitchFamily="34" charset="0"/>
              <a:buChar char="•"/>
            </a:pPr>
            <a:r>
              <a:rPr lang="en-US" sz="1800" dirty="0" smtClean="0"/>
              <a:t>Engage intern in a structured process to evaluate potential internship opportunities and determine a match that meets his or her academic and professional goals.</a:t>
            </a:r>
          </a:p>
        </p:txBody>
      </p:sp>
      <p:sp>
        <p:nvSpPr>
          <p:cNvPr id="4" name="Rectangle 3"/>
          <p:cNvSpPr/>
          <p:nvPr/>
        </p:nvSpPr>
        <p:spPr>
          <a:xfrm>
            <a:off x="533400" y="152400"/>
            <a:ext cx="762000" cy="1107996"/>
          </a:xfrm>
          <a:prstGeom prst="rect">
            <a:avLst/>
          </a:prstGeom>
        </p:spPr>
        <p:txBody>
          <a:bodyPr wrap="square">
            <a:spAutoFit/>
          </a:bodyPr>
          <a:lstStyle/>
          <a:p>
            <a:r>
              <a:rPr lang="en-US" sz="6600" dirty="0" smtClean="0">
                <a:solidFill>
                  <a:schemeClr val="accent1">
                    <a:lumMod val="75000"/>
                  </a:schemeClr>
                </a:solidFill>
              </a:rPr>
              <a:t>9 </a:t>
            </a:r>
            <a:endParaRPr lang="en-US" sz="6600" dirty="0">
              <a:solidFill>
                <a:schemeClr val="accent1">
                  <a:lumMod val="7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391400" cy="1143000"/>
          </a:xfrm>
        </p:spPr>
        <p:txBody>
          <a:bodyPr>
            <a:normAutofit/>
          </a:bodyPr>
          <a:lstStyle/>
          <a:p>
            <a:pPr algn="ctr"/>
            <a:r>
              <a:rPr lang="en-US" sz="3200" dirty="0" smtClean="0">
                <a:solidFill>
                  <a:schemeClr val="accent1">
                    <a:lumMod val="75000"/>
                  </a:schemeClr>
                </a:solidFill>
              </a:rPr>
              <a:t>Active Network</a:t>
            </a:r>
            <a:endParaRPr lang="en-US" sz="3200" dirty="0">
              <a:solidFill>
                <a:schemeClr val="accent1">
                  <a:lumMod val="75000"/>
                </a:schemeClr>
              </a:solidFill>
            </a:endParaRPr>
          </a:p>
        </p:txBody>
      </p:sp>
      <p:sp>
        <p:nvSpPr>
          <p:cNvPr id="3" name="Content Placeholder 2"/>
          <p:cNvSpPr>
            <a:spLocks noGrp="1"/>
          </p:cNvSpPr>
          <p:nvPr>
            <p:ph sz="quarter" idx="1"/>
          </p:nvPr>
        </p:nvSpPr>
        <p:spPr>
          <a:xfrm>
            <a:off x="533400" y="1447800"/>
            <a:ext cx="8153400" cy="5257800"/>
          </a:xfrm>
        </p:spPr>
        <p:txBody>
          <a:bodyPr>
            <a:normAutofit/>
          </a:bodyPr>
          <a:lstStyle/>
          <a:p>
            <a:r>
              <a:rPr lang="en-US" dirty="0" smtClean="0">
                <a:solidFill>
                  <a:schemeClr val="accent2">
                    <a:lumMod val="60000"/>
                    <a:lumOff val="40000"/>
                  </a:schemeClr>
                </a:solidFill>
              </a:rPr>
              <a:t>Internship site</a:t>
            </a:r>
          </a:p>
          <a:p>
            <a:pPr>
              <a:buFont typeface="Arial" pitchFamily="34" charset="0"/>
              <a:buChar char="•"/>
            </a:pPr>
            <a:r>
              <a:rPr lang="en-US" sz="1800" dirty="0" smtClean="0"/>
              <a:t>Make it possible for the intern to interact with colleagues throughout the organization and within their field of interest.</a:t>
            </a:r>
          </a:p>
          <a:p>
            <a:pPr>
              <a:buFont typeface="Arial" pitchFamily="34" charset="0"/>
              <a:buChar char="•"/>
            </a:pPr>
            <a:endParaRPr lang="en-US" dirty="0" smtClean="0"/>
          </a:p>
          <a:p>
            <a:r>
              <a:rPr lang="en-US" dirty="0" smtClean="0">
                <a:solidFill>
                  <a:schemeClr val="accent2">
                    <a:lumMod val="60000"/>
                    <a:lumOff val="40000"/>
                  </a:schemeClr>
                </a:solidFill>
              </a:rPr>
              <a:t>Intern</a:t>
            </a:r>
          </a:p>
          <a:p>
            <a:pPr>
              <a:buFont typeface="Arial" pitchFamily="34" charset="0"/>
              <a:buChar char="•"/>
            </a:pPr>
            <a:r>
              <a:rPr lang="en-US" sz="1800" dirty="0" smtClean="0"/>
              <a:t>Take full advantage of opportunities to network with professionals and peers. </a:t>
            </a:r>
          </a:p>
          <a:p>
            <a:pPr>
              <a:buNone/>
            </a:pPr>
            <a:endParaRPr lang="en-US" dirty="0" smtClean="0"/>
          </a:p>
          <a:p>
            <a:r>
              <a:rPr lang="en-US" dirty="0" smtClean="0">
                <a:solidFill>
                  <a:schemeClr val="accent2">
                    <a:lumMod val="60000"/>
                    <a:lumOff val="40000"/>
                  </a:schemeClr>
                </a:solidFill>
              </a:rPr>
              <a:t>Educational Institution</a:t>
            </a:r>
          </a:p>
          <a:p>
            <a:pPr>
              <a:buFont typeface="Arial" pitchFamily="34" charset="0"/>
              <a:buChar char="•"/>
            </a:pPr>
            <a:r>
              <a:rPr lang="en-US" sz="1800" dirty="0" smtClean="0"/>
              <a:t>Create opportunities for intern to conduct informational interviews with professionals within the internship site, the alumni network of the educational institution or intern’s field of interest.</a:t>
            </a:r>
          </a:p>
        </p:txBody>
      </p:sp>
      <p:sp>
        <p:nvSpPr>
          <p:cNvPr id="4" name="Rectangle 3"/>
          <p:cNvSpPr/>
          <p:nvPr/>
        </p:nvSpPr>
        <p:spPr>
          <a:xfrm>
            <a:off x="533400" y="152400"/>
            <a:ext cx="1066800" cy="1107996"/>
          </a:xfrm>
          <a:prstGeom prst="rect">
            <a:avLst/>
          </a:prstGeom>
        </p:spPr>
        <p:txBody>
          <a:bodyPr wrap="square">
            <a:spAutoFit/>
          </a:bodyPr>
          <a:lstStyle/>
          <a:p>
            <a:r>
              <a:rPr lang="en-US" sz="6600" dirty="0" smtClean="0">
                <a:solidFill>
                  <a:schemeClr val="accent1">
                    <a:lumMod val="75000"/>
                  </a:schemeClr>
                </a:solidFill>
              </a:rPr>
              <a:t>10 </a:t>
            </a:r>
            <a:endParaRPr lang="en-US" sz="6600" dirty="0">
              <a:solidFill>
                <a:schemeClr val="accent1">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391400" cy="1143000"/>
          </a:xfrm>
        </p:spPr>
        <p:txBody>
          <a:bodyPr>
            <a:normAutofit/>
          </a:bodyPr>
          <a:lstStyle/>
          <a:p>
            <a:pPr algn="ctr"/>
            <a:r>
              <a:rPr lang="en-US" sz="3200" dirty="0" smtClean="0">
                <a:solidFill>
                  <a:schemeClr val="accent1">
                    <a:lumMod val="75000"/>
                  </a:schemeClr>
                </a:solidFill>
              </a:rPr>
              <a:t>Introduction about the Bill of Rights</a:t>
            </a:r>
            <a:endParaRPr lang="en-US" sz="3200" dirty="0">
              <a:solidFill>
                <a:schemeClr val="accent1">
                  <a:lumMod val="75000"/>
                </a:schemeClr>
              </a:solidFill>
            </a:endParaRPr>
          </a:p>
        </p:txBody>
      </p:sp>
      <p:sp>
        <p:nvSpPr>
          <p:cNvPr id="3" name="Content Placeholder 2"/>
          <p:cNvSpPr>
            <a:spLocks noGrp="1"/>
          </p:cNvSpPr>
          <p:nvPr>
            <p:ph sz="quarter" idx="1"/>
          </p:nvPr>
        </p:nvSpPr>
        <p:spPr>
          <a:xfrm>
            <a:off x="533400" y="1447800"/>
            <a:ext cx="8153400" cy="5257800"/>
          </a:xfrm>
        </p:spPr>
        <p:txBody>
          <a:bodyPr>
            <a:normAutofit/>
          </a:bodyPr>
          <a:lstStyle/>
          <a:p>
            <a:r>
              <a:rPr lang="en-US" sz="1800" dirty="0" smtClean="0"/>
              <a:t>Designed by the </a:t>
            </a:r>
            <a:r>
              <a:rPr lang="en-US" sz="1800" dirty="0" smtClean="0"/>
              <a:t>Washington Center for Internships and Academic Seminars (TWC</a:t>
            </a:r>
            <a:r>
              <a:rPr lang="en-US" sz="1800" dirty="0" smtClean="0"/>
              <a:t>)</a:t>
            </a:r>
          </a:p>
          <a:p>
            <a:endParaRPr lang="en-US" sz="1800" dirty="0" smtClean="0"/>
          </a:p>
          <a:p>
            <a:r>
              <a:rPr lang="en-US" sz="1800" dirty="0" smtClean="0"/>
              <a:t>For </a:t>
            </a:r>
            <a:r>
              <a:rPr lang="en-US" sz="1800" dirty="0" smtClean="0"/>
              <a:t>40 years, </a:t>
            </a:r>
            <a:r>
              <a:rPr lang="en-US" sz="1800" dirty="0" smtClean="0"/>
              <a:t>TWC has been advancing </a:t>
            </a:r>
            <a:r>
              <a:rPr lang="en-US" sz="1800" dirty="0" smtClean="0"/>
              <a:t>experiential learning in </a:t>
            </a:r>
            <a:r>
              <a:rPr lang="en-US" sz="1800" dirty="0" smtClean="0"/>
              <a:t>higher education</a:t>
            </a:r>
            <a:r>
              <a:rPr lang="en-US" sz="1800" dirty="0" smtClean="0"/>
              <a:t>. </a:t>
            </a:r>
            <a:endParaRPr lang="en-US" sz="1800" dirty="0" smtClean="0"/>
          </a:p>
          <a:p>
            <a:endParaRPr lang="en-US" sz="1800" dirty="0" smtClean="0"/>
          </a:p>
          <a:p>
            <a:r>
              <a:rPr lang="en-US" sz="1800" dirty="0" smtClean="0"/>
              <a:t>TWC works </a:t>
            </a:r>
            <a:r>
              <a:rPr lang="en-US" sz="1800" dirty="0" smtClean="0"/>
              <a:t>with hundreds of colleges, thousands of students and scores of internship sites </a:t>
            </a:r>
            <a:r>
              <a:rPr lang="en-US" sz="1800" dirty="0" smtClean="0"/>
              <a:t>to create </a:t>
            </a:r>
            <a:r>
              <a:rPr lang="en-US" sz="1800" dirty="0" smtClean="0"/>
              <a:t>valuable academic internship programs. </a:t>
            </a:r>
            <a:endParaRPr lang="en-US" sz="1800" dirty="0" smtClean="0"/>
          </a:p>
          <a:p>
            <a:endParaRPr lang="en-US" sz="1800" dirty="0" smtClean="0"/>
          </a:p>
          <a:p>
            <a:r>
              <a:rPr lang="en-US" sz="1800" dirty="0" smtClean="0"/>
              <a:t>TWC prepared this Internship Bill of Rights to </a:t>
            </a:r>
            <a:r>
              <a:rPr lang="en-US" sz="1800" dirty="0" smtClean="0"/>
              <a:t>help inform best practice for all </a:t>
            </a:r>
            <a:r>
              <a:rPr lang="en-US" sz="1800" dirty="0" smtClean="0"/>
              <a:t>academic internship </a:t>
            </a:r>
            <a:r>
              <a:rPr lang="en-US" sz="1800" dirty="0" smtClean="0"/>
              <a:t>experiences. </a:t>
            </a:r>
            <a:r>
              <a:rPr lang="en-US" sz="1800" dirty="0" smtClean="0"/>
              <a:t>Foster </a:t>
            </a:r>
            <a:r>
              <a:rPr lang="en-US" sz="1800" dirty="0" smtClean="0"/>
              <a:t>a professional, free of discrimination  environment where interns are safe and </a:t>
            </a:r>
            <a:r>
              <a:rPr lang="en-US" sz="1800" dirty="0" smtClean="0"/>
              <a:t>respected</a:t>
            </a:r>
            <a:endParaRPr lang="en-US" sz="18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391400" cy="1143000"/>
          </a:xfrm>
        </p:spPr>
        <p:txBody>
          <a:bodyPr>
            <a:normAutofit/>
          </a:bodyPr>
          <a:lstStyle/>
          <a:p>
            <a:pPr algn="ctr"/>
            <a:r>
              <a:rPr lang="en-US" sz="3200" dirty="0" smtClean="0">
                <a:solidFill>
                  <a:schemeClr val="accent1">
                    <a:lumMod val="75000"/>
                  </a:schemeClr>
                </a:solidFill>
              </a:rPr>
              <a:t>Respect and Professionalism</a:t>
            </a:r>
            <a:endParaRPr lang="en-US" sz="3200" dirty="0">
              <a:solidFill>
                <a:schemeClr val="accent1">
                  <a:lumMod val="75000"/>
                </a:schemeClr>
              </a:solidFill>
            </a:endParaRPr>
          </a:p>
        </p:txBody>
      </p:sp>
      <p:sp>
        <p:nvSpPr>
          <p:cNvPr id="3" name="Content Placeholder 2"/>
          <p:cNvSpPr>
            <a:spLocks noGrp="1"/>
          </p:cNvSpPr>
          <p:nvPr>
            <p:ph sz="quarter" idx="1"/>
          </p:nvPr>
        </p:nvSpPr>
        <p:spPr>
          <a:xfrm>
            <a:off x="533400" y="1447800"/>
            <a:ext cx="8153400" cy="5257800"/>
          </a:xfrm>
        </p:spPr>
        <p:txBody>
          <a:bodyPr>
            <a:normAutofit lnSpcReduction="10000"/>
          </a:bodyPr>
          <a:lstStyle/>
          <a:p>
            <a:r>
              <a:rPr lang="en-US" dirty="0" smtClean="0">
                <a:solidFill>
                  <a:schemeClr val="accent2">
                    <a:lumMod val="60000"/>
                    <a:lumOff val="40000"/>
                  </a:schemeClr>
                </a:solidFill>
              </a:rPr>
              <a:t>Internship site</a:t>
            </a:r>
          </a:p>
          <a:p>
            <a:pPr>
              <a:buFont typeface="Arial" pitchFamily="34" charset="0"/>
              <a:buChar char="•"/>
            </a:pPr>
            <a:r>
              <a:rPr lang="en-US" sz="1800" dirty="0" smtClean="0"/>
              <a:t>Foster a professional, free of discrimination  environment where interns are safe and respected</a:t>
            </a:r>
          </a:p>
          <a:p>
            <a:r>
              <a:rPr lang="en-US" dirty="0" smtClean="0">
                <a:solidFill>
                  <a:schemeClr val="accent2">
                    <a:lumMod val="60000"/>
                    <a:lumOff val="40000"/>
                  </a:schemeClr>
                </a:solidFill>
              </a:rPr>
              <a:t>Intern</a:t>
            </a:r>
            <a:endParaRPr lang="en-US" dirty="0" smtClean="0">
              <a:solidFill>
                <a:schemeClr val="accent2">
                  <a:lumMod val="60000"/>
                  <a:lumOff val="40000"/>
                </a:schemeClr>
              </a:solidFill>
            </a:endParaRPr>
          </a:p>
          <a:p>
            <a:pPr>
              <a:buFont typeface="Arial" pitchFamily="34" charset="0"/>
              <a:buChar char="•"/>
            </a:pPr>
            <a:r>
              <a:rPr lang="en-US" sz="1800" dirty="0" smtClean="0"/>
              <a:t>Maintain professionalism in all internship interactions, and respect office policies and project deadlines</a:t>
            </a:r>
          </a:p>
          <a:p>
            <a:r>
              <a:rPr lang="en-US" dirty="0" smtClean="0">
                <a:solidFill>
                  <a:schemeClr val="accent2">
                    <a:lumMod val="60000"/>
                    <a:lumOff val="40000"/>
                  </a:schemeClr>
                </a:solidFill>
              </a:rPr>
              <a:t>Educational </a:t>
            </a:r>
            <a:r>
              <a:rPr lang="en-US" dirty="0" smtClean="0">
                <a:solidFill>
                  <a:schemeClr val="accent2">
                    <a:lumMod val="60000"/>
                    <a:lumOff val="40000"/>
                  </a:schemeClr>
                </a:solidFill>
              </a:rPr>
              <a:t>Institution</a:t>
            </a:r>
          </a:p>
          <a:p>
            <a:pPr>
              <a:buFont typeface="Arial" pitchFamily="34" charset="0"/>
              <a:buChar char="•"/>
            </a:pPr>
            <a:r>
              <a:rPr lang="en-US" sz="1800" dirty="0" smtClean="0"/>
              <a:t>Coordinate and implement structured pre-internship advising sessions</a:t>
            </a:r>
          </a:p>
          <a:p>
            <a:pPr>
              <a:buFont typeface="Arial" pitchFamily="34" charset="0"/>
              <a:buChar char="•"/>
            </a:pPr>
            <a:r>
              <a:rPr lang="en-US" sz="1800" dirty="0" smtClean="0"/>
              <a:t>Set appropriate expectations for success in the workplace environment</a:t>
            </a:r>
          </a:p>
          <a:p>
            <a:pPr>
              <a:buFont typeface="Arial" pitchFamily="34" charset="0"/>
              <a:buChar char="•"/>
            </a:pPr>
            <a:r>
              <a:rPr lang="en-US" sz="1800" dirty="0" smtClean="0"/>
              <a:t>Guide </a:t>
            </a:r>
            <a:r>
              <a:rPr lang="en-US" sz="1800" dirty="0" smtClean="0"/>
              <a:t>students </a:t>
            </a:r>
            <a:r>
              <a:rPr lang="en-US" sz="1800" dirty="0" smtClean="0"/>
              <a:t>to identify relevant internship </a:t>
            </a:r>
            <a:r>
              <a:rPr lang="en-US" sz="1800" dirty="0" smtClean="0"/>
              <a:t>sites</a:t>
            </a:r>
          </a:p>
          <a:p>
            <a:pPr>
              <a:buFont typeface="Arial" pitchFamily="34" charset="0"/>
              <a:buChar char="•"/>
            </a:pPr>
            <a:endParaRPr lang="en-US" sz="1800" dirty="0" smtClean="0"/>
          </a:p>
          <a:p>
            <a:pPr>
              <a:buFont typeface="Arial" pitchFamily="34" charset="0"/>
              <a:buChar char="•"/>
            </a:pPr>
            <a:r>
              <a:rPr lang="en-US" sz="1800" u="sng" dirty="0" smtClean="0">
                <a:solidFill>
                  <a:srgbClr val="0070C0"/>
                </a:solidFill>
              </a:rPr>
              <a:t>ET Form 408: Internship Agreement for Host Company</a:t>
            </a:r>
            <a:endParaRPr lang="en-US" sz="1800" dirty="0" smtClean="0">
              <a:solidFill>
                <a:srgbClr val="0070C0"/>
              </a:solidFill>
            </a:endParaRPr>
          </a:p>
          <a:p>
            <a:pPr>
              <a:buFont typeface="Arial" pitchFamily="34" charset="0"/>
              <a:buChar char="•"/>
            </a:pPr>
            <a:r>
              <a:rPr lang="en-US" sz="1800" u="sng" dirty="0" smtClean="0">
                <a:solidFill>
                  <a:srgbClr val="0070C0"/>
                </a:solidFill>
              </a:rPr>
              <a:t>ET Form 409: Internship Agreement for Students</a:t>
            </a:r>
            <a:endParaRPr lang="en-US" sz="1800" dirty="0" smtClean="0">
              <a:solidFill>
                <a:srgbClr val="0070C0"/>
              </a:solidFill>
            </a:endParaRPr>
          </a:p>
          <a:p>
            <a:pPr>
              <a:buFont typeface="Arial" pitchFamily="34" charset="0"/>
              <a:buChar char="•"/>
            </a:pPr>
            <a:r>
              <a:rPr lang="en-US" sz="1800" u="sng" dirty="0" smtClean="0">
                <a:solidFill>
                  <a:srgbClr val="0070C0"/>
                </a:solidFill>
              </a:rPr>
              <a:t>Measured through CSIT Form 404 Employer's Evaluation of the Industrial Internship Student</a:t>
            </a:r>
            <a:endParaRPr lang="en-US" sz="1800" dirty="0" smtClean="0">
              <a:solidFill>
                <a:srgbClr val="0070C0"/>
              </a:solidFill>
            </a:endParaRPr>
          </a:p>
        </p:txBody>
      </p:sp>
      <p:sp>
        <p:nvSpPr>
          <p:cNvPr id="4" name="Rectangle 3"/>
          <p:cNvSpPr/>
          <p:nvPr/>
        </p:nvSpPr>
        <p:spPr>
          <a:xfrm>
            <a:off x="533400" y="152400"/>
            <a:ext cx="762000" cy="1107996"/>
          </a:xfrm>
          <a:prstGeom prst="rect">
            <a:avLst/>
          </a:prstGeom>
        </p:spPr>
        <p:txBody>
          <a:bodyPr wrap="square">
            <a:spAutoFit/>
          </a:bodyPr>
          <a:lstStyle/>
          <a:p>
            <a:r>
              <a:rPr lang="en-US" sz="6600" dirty="0">
                <a:solidFill>
                  <a:schemeClr val="accent1">
                    <a:lumMod val="75000"/>
                  </a:schemeClr>
                </a:solidFill>
              </a:rPr>
              <a:t>1</a:t>
            </a:r>
            <a:r>
              <a:rPr lang="en-US" sz="6600" dirty="0" smtClean="0">
                <a:solidFill>
                  <a:schemeClr val="accent1">
                    <a:lumMod val="75000"/>
                  </a:schemeClr>
                </a:solidFill>
              </a:rPr>
              <a:t> </a:t>
            </a:r>
            <a:endParaRPr lang="en-US" sz="6600" dirty="0">
              <a:solidFill>
                <a:schemeClr val="accent1">
                  <a:lumMod val="7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391400" cy="1143000"/>
          </a:xfrm>
        </p:spPr>
        <p:txBody>
          <a:bodyPr>
            <a:normAutofit/>
          </a:bodyPr>
          <a:lstStyle/>
          <a:p>
            <a:pPr algn="ctr"/>
            <a:r>
              <a:rPr lang="en-US" sz="3200" dirty="0" smtClean="0">
                <a:solidFill>
                  <a:schemeClr val="accent1">
                    <a:lumMod val="75000"/>
                  </a:schemeClr>
                </a:solidFill>
              </a:rPr>
              <a:t>Goals</a:t>
            </a:r>
            <a:endParaRPr lang="en-US" sz="3200" dirty="0">
              <a:solidFill>
                <a:schemeClr val="accent1">
                  <a:lumMod val="75000"/>
                </a:schemeClr>
              </a:solidFill>
            </a:endParaRPr>
          </a:p>
        </p:txBody>
      </p:sp>
      <p:sp>
        <p:nvSpPr>
          <p:cNvPr id="3" name="Content Placeholder 2"/>
          <p:cNvSpPr>
            <a:spLocks noGrp="1"/>
          </p:cNvSpPr>
          <p:nvPr>
            <p:ph sz="quarter" idx="1"/>
          </p:nvPr>
        </p:nvSpPr>
        <p:spPr>
          <a:xfrm>
            <a:off x="533400" y="1447800"/>
            <a:ext cx="8153400" cy="5257800"/>
          </a:xfrm>
        </p:spPr>
        <p:txBody>
          <a:bodyPr>
            <a:normAutofit/>
          </a:bodyPr>
          <a:lstStyle/>
          <a:p>
            <a:r>
              <a:rPr lang="en-US" dirty="0" smtClean="0">
                <a:solidFill>
                  <a:schemeClr val="accent2">
                    <a:lumMod val="60000"/>
                    <a:lumOff val="40000"/>
                  </a:schemeClr>
                </a:solidFill>
              </a:rPr>
              <a:t>Internship site</a:t>
            </a:r>
          </a:p>
          <a:p>
            <a:pPr>
              <a:buFont typeface="Arial" pitchFamily="34" charset="0"/>
              <a:buChar char="•"/>
            </a:pPr>
            <a:r>
              <a:rPr lang="en-US" sz="1800" dirty="0" smtClean="0"/>
              <a:t>Facilitate goal setting with each intern. </a:t>
            </a:r>
          </a:p>
          <a:p>
            <a:pPr>
              <a:buFont typeface="Arial" pitchFamily="34" charset="0"/>
              <a:buChar char="•"/>
            </a:pPr>
            <a:r>
              <a:rPr lang="en-US" sz="1800" dirty="0" smtClean="0"/>
              <a:t>Monitor and provide feedback regularly about progress.</a:t>
            </a:r>
          </a:p>
          <a:p>
            <a:r>
              <a:rPr lang="en-US" dirty="0" smtClean="0">
                <a:solidFill>
                  <a:schemeClr val="accent2">
                    <a:lumMod val="60000"/>
                    <a:lumOff val="40000"/>
                  </a:schemeClr>
                </a:solidFill>
              </a:rPr>
              <a:t>Intern</a:t>
            </a:r>
            <a:endParaRPr lang="en-US" dirty="0" smtClean="0">
              <a:solidFill>
                <a:schemeClr val="accent2">
                  <a:lumMod val="60000"/>
                  <a:lumOff val="40000"/>
                </a:schemeClr>
              </a:solidFill>
            </a:endParaRPr>
          </a:p>
          <a:p>
            <a:pPr>
              <a:buFont typeface="Arial" pitchFamily="34" charset="0"/>
              <a:buChar char="•"/>
            </a:pPr>
            <a:r>
              <a:rPr lang="en-US" sz="1800" dirty="0" smtClean="0"/>
              <a:t>Establish individual and professional goals and commit to pursuing them</a:t>
            </a:r>
          </a:p>
          <a:p>
            <a:r>
              <a:rPr lang="en-US" dirty="0" smtClean="0">
                <a:solidFill>
                  <a:schemeClr val="accent2">
                    <a:lumMod val="60000"/>
                    <a:lumOff val="40000"/>
                  </a:schemeClr>
                </a:solidFill>
              </a:rPr>
              <a:t>Educational </a:t>
            </a:r>
            <a:r>
              <a:rPr lang="en-US" dirty="0" smtClean="0">
                <a:solidFill>
                  <a:schemeClr val="accent2">
                    <a:lumMod val="60000"/>
                    <a:lumOff val="40000"/>
                  </a:schemeClr>
                </a:solidFill>
              </a:rPr>
              <a:t>Institution</a:t>
            </a:r>
          </a:p>
          <a:p>
            <a:pPr>
              <a:buFont typeface="Arial" pitchFamily="34" charset="0"/>
              <a:buChar char="•"/>
            </a:pPr>
            <a:r>
              <a:rPr lang="en-US" sz="1800" dirty="0" smtClean="0"/>
              <a:t>Provide intern with framework for Individual Development Plan</a:t>
            </a:r>
          </a:p>
          <a:p>
            <a:pPr>
              <a:buFont typeface="Arial" pitchFamily="34" charset="0"/>
              <a:buChar char="•"/>
            </a:pPr>
            <a:r>
              <a:rPr lang="en-US" sz="1800" dirty="0" smtClean="0"/>
              <a:t>Identify current skill set and specific areas for growth, and share directly with the intern supervisor</a:t>
            </a:r>
            <a:r>
              <a:rPr lang="en-US" sz="1800" dirty="0" smtClean="0"/>
              <a:t>.</a:t>
            </a:r>
          </a:p>
          <a:p>
            <a:pPr>
              <a:buFont typeface="Arial" pitchFamily="34" charset="0"/>
              <a:buChar char="•"/>
            </a:pPr>
            <a:endParaRPr lang="en-US" sz="1800" dirty="0" smtClean="0"/>
          </a:p>
          <a:p>
            <a:pPr>
              <a:buFont typeface="Arial" pitchFamily="34" charset="0"/>
              <a:buChar char="•"/>
            </a:pPr>
            <a:r>
              <a:rPr lang="en-US" sz="1800" u="sng" dirty="0" smtClean="0">
                <a:solidFill>
                  <a:srgbClr val="0070C0"/>
                </a:solidFill>
              </a:rPr>
              <a:t>CSIT Form 103: Student’s Measurable Learning Objectives</a:t>
            </a:r>
            <a:endParaRPr lang="en-US" sz="1800" dirty="0" smtClean="0">
              <a:solidFill>
                <a:srgbClr val="0070C0"/>
              </a:solidFill>
            </a:endParaRPr>
          </a:p>
        </p:txBody>
      </p:sp>
      <p:sp>
        <p:nvSpPr>
          <p:cNvPr id="4" name="Rectangle 3"/>
          <p:cNvSpPr/>
          <p:nvPr/>
        </p:nvSpPr>
        <p:spPr>
          <a:xfrm>
            <a:off x="533400" y="152400"/>
            <a:ext cx="762000" cy="1107996"/>
          </a:xfrm>
          <a:prstGeom prst="rect">
            <a:avLst/>
          </a:prstGeom>
        </p:spPr>
        <p:txBody>
          <a:bodyPr wrap="square">
            <a:spAutoFit/>
          </a:bodyPr>
          <a:lstStyle/>
          <a:p>
            <a:r>
              <a:rPr lang="en-US" sz="6600" dirty="0" smtClean="0">
                <a:solidFill>
                  <a:schemeClr val="accent1">
                    <a:lumMod val="75000"/>
                  </a:schemeClr>
                </a:solidFill>
              </a:rPr>
              <a:t>2 </a:t>
            </a:r>
            <a:endParaRPr lang="en-US" sz="6600" dirty="0">
              <a:solidFill>
                <a:schemeClr val="accent1">
                  <a:lumMod val="7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391400" cy="1143000"/>
          </a:xfrm>
        </p:spPr>
        <p:txBody>
          <a:bodyPr>
            <a:normAutofit/>
          </a:bodyPr>
          <a:lstStyle/>
          <a:p>
            <a:pPr algn="ctr"/>
            <a:r>
              <a:rPr lang="en-US" sz="3200" dirty="0" smtClean="0">
                <a:solidFill>
                  <a:schemeClr val="accent1">
                    <a:lumMod val="75000"/>
                  </a:schemeClr>
                </a:solidFill>
              </a:rPr>
              <a:t>Structured Environment</a:t>
            </a:r>
            <a:endParaRPr lang="en-US" sz="3200" dirty="0">
              <a:solidFill>
                <a:schemeClr val="accent1">
                  <a:lumMod val="75000"/>
                </a:schemeClr>
              </a:solidFill>
            </a:endParaRPr>
          </a:p>
        </p:txBody>
      </p:sp>
      <p:sp>
        <p:nvSpPr>
          <p:cNvPr id="3" name="Content Placeholder 2"/>
          <p:cNvSpPr>
            <a:spLocks noGrp="1"/>
          </p:cNvSpPr>
          <p:nvPr>
            <p:ph sz="quarter" idx="1"/>
          </p:nvPr>
        </p:nvSpPr>
        <p:spPr>
          <a:xfrm>
            <a:off x="533400" y="1447800"/>
            <a:ext cx="8153400" cy="5257800"/>
          </a:xfrm>
        </p:spPr>
        <p:txBody>
          <a:bodyPr>
            <a:normAutofit/>
          </a:bodyPr>
          <a:lstStyle/>
          <a:p>
            <a:r>
              <a:rPr lang="en-US" dirty="0" smtClean="0">
                <a:solidFill>
                  <a:schemeClr val="accent2">
                    <a:lumMod val="60000"/>
                    <a:lumOff val="40000"/>
                  </a:schemeClr>
                </a:solidFill>
              </a:rPr>
              <a:t>Internship site</a:t>
            </a:r>
          </a:p>
          <a:p>
            <a:pPr>
              <a:buFont typeface="Arial" pitchFamily="34" charset="0"/>
              <a:buChar char="•"/>
            </a:pPr>
            <a:r>
              <a:rPr lang="en-US" sz="1800" dirty="0" smtClean="0"/>
              <a:t>Allocate resources to prepare for intern. </a:t>
            </a:r>
          </a:p>
          <a:p>
            <a:pPr>
              <a:buFont typeface="Arial" pitchFamily="34" charset="0"/>
              <a:buChar char="•"/>
            </a:pPr>
            <a:r>
              <a:rPr lang="en-US" sz="1800" dirty="0" smtClean="0"/>
              <a:t>Explain organizational culture and structure</a:t>
            </a:r>
            <a:r>
              <a:rPr lang="en-US" sz="1800" dirty="0" smtClean="0"/>
              <a:t>.</a:t>
            </a:r>
            <a:endParaRPr lang="en-US" dirty="0" smtClean="0"/>
          </a:p>
          <a:p>
            <a:r>
              <a:rPr lang="en-US" dirty="0" smtClean="0">
                <a:solidFill>
                  <a:schemeClr val="accent2">
                    <a:lumMod val="60000"/>
                    <a:lumOff val="40000"/>
                  </a:schemeClr>
                </a:solidFill>
              </a:rPr>
              <a:t>Intern</a:t>
            </a:r>
          </a:p>
          <a:p>
            <a:pPr>
              <a:buFont typeface="Arial" pitchFamily="34" charset="0"/>
              <a:buChar char="•"/>
            </a:pPr>
            <a:r>
              <a:rPr lang="en-US" sz="1800" dirty="0" smtClean="0"/>
              <a:t>Understand work environment, organizational structure and </a:t>
            </a:r>
            <a:r>
              <a:rPr lang="en-US" sz="1800" dirty="0" smtClean="0"/>
              <a:t>culture</a:t>
            </a:r>
            <a:endParaRPr lang="en-US" dirty="0" smtClean="0"/>
          </a:p>
          <a:p>
            <a:r>
              <a:rPr lang="en-US" dirty="0" smtClean="0">
                <a:solidFill>
                  <a:schemeClr val="accent2">
                    <a:lumMod val="60000"/>
                    <a:lumOff val="40000"/>
                  </a:schemeClr>
                </a:solidFill>
              </a:rPr>
              <a:t>Educational Institution</a:t>
            </a:r>
          </a:p>
          <a:p>
            <a:pPr>
              <a:buFont typeface="Arial" pitchFamily="34" charset="0"/>
              <a:buChar char="•"/>
            </a:pPr>
            <a:r>
              <a:rPr lang="en-US" sz="1800" dirty="0" smtClean="0"/>
              <a:t>Require the intern supervisor and intern to complete an Internship Agreement outlining professional and academic commitments and review with intern supervisor. </a:t>
            </a:r>
            <a:endParaRPr lang="en-US" sz="1800" dirty="0" smtClean="0"/>
          </a:p>
          <a:p>
            <a:pPr>
              <a:buFont typeface="Arial" pitchFamily="34" charset="0"/>
              <a:buChar char="•"/>
            </a:pPr>
            <a:endParaRPr lang="en-US" sz="1800" dirty="0" smtClean="0"/>
          </a:p>
          <a:p>
            <a:r>
              <a:rPr lang="en-US" sz="1800" u="sng" dirty="0" smtClean="0">
                <a:solidFill>
                  <a:srgbClr val="0070C0"/>
                </a:solidFill>
              </a:rPr>
              <a:t>ET Form 408: Internship Agreement for Host Company</a:t>
            </a:r>
            <a:endParaRPr lang="en-US" sz="1800" dirty="0" smtClean="0">
              <a:solidFill>
                <a:srgbClr val="0070C0"/>
              </a:solidFill>
            </a:endParaRPr>
          </a:p>
          <a:p>
            <a:r>
              <a:rPr lang="en-US" sz="1800" u="sng" dirty="0" smtClean="0">
                <a:solidFill>
                  <a:srgbClr val="0070C0"/>
                </a:solidFill>
              </a:rPr>
              <a:t>ET Form 409: Internship Agreement for Students</a:t>
            </a:r>
            <a:endParaRPr lang="en-US" sz="1800" dirty="0" smtClean="0">
              <a:solidFill>
                <a:srgbClr val="0070C0"/>
              </a:solidFill>
            </a:endParaRPr>
          </a:p>
          <a:p>
            <a:r>
              <a:rPr lang="en-US" sz="1800" u="sng" dirty="0" smtClean="0">
                <a:solidFill>
                  <a:srgbClr val="0070C0"/>
                </a:solidFill>
              </a:rPr>
              <a:t>ET Form 406: Industrial Internship Weekly Activity Log</a:t>
            </a:r>
            <a:endParaRPr lang="en-US" sz="1800" dirty="0" smtClean="0">
              <a:solidFill>
                <a:srgbClr val="0070C0"/>
              </a:solidFill>
            </a:endParaRPr>
          </a:p>
          <a:p>
            <a:r>
              <a:rPr lang="en-US" sz="1800" u="sng" dirty="0" smtClean="0">
                <a:solidFill>
                  <a:srgbClr val="0070C0"/>
                </a:solidFill>
              </a:rPr>
              <a:t>ET Form 406: Student’s Time </a:t>
            </a:r>
            <a:r>
              <a:rPr lang="en-US" sz="1800" u="sng" dirty="0" smtClean="0">
                <a:solidFill>
                  <a:srgbClr val="0070C0"/>
                </a:solidFill>
              </a:rPr>
              <a:t>Report</a:t>
            </a:r>
            <a:endParaRPr lang="en-US" sz="1800" dirty="0" smtClean="0">
              <a:solidFill>
                <a:srgbClr val="0070C0"/>
              </a:solidFill>
            </a:endParaRPr>
          </a:p>
        </p:txBody>
      </p:sp>
      <p:sp>
        <p:nvSpPr>
          <p:cNvPr id="4" name="Rectangle 3"/>
          <p:cNvSpPr/>
          <p:nvPr/>
        </p:nvSpPr>
        <p:spPr>
          <a:xfrm>
            <a:off x="533400" y="152400"/>
            <a:ext cx="762000" cy="1107996"/>
          </a:xfrm>
          <a:prstGeom prst="rect">
            <a:avLst/>
          </a:prstGeom>
        </p:spPr>
        <p:txBody>
          <a:bodyPr wrap="square">
            <a:spAutoFit/>
          </a:bodyPr>
          <a:lstStyle/>
          <a:p>
            <a:r>
              <a:rPr lang="en-US" sz="6600" dirty="0" smtClean="0">
                <a:solidFill>
                  <a:schemeClr val="accent1">
                    <a:lumMod val="75000"/>
                  </a:schemeClr>
                </a:solidFill>
              </a:rPr>
              <a:t>3 </a:t>
            </a:r>
            <a:endParaRPr lang="en-US" sz="6600" dirty="0">
              <a:solidFill>
                <a:schemeClr val="accent1">
                  <a:lumMod val="7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391400" cy="1143000"/>
          </a:xfrm>
        </p:spPr>
        <p:txBody>
          <a:bodyPr>
            <a:normAutofit/>
          </a:bodyPr>
          <a:lstStyle/>
          <a:p>
            <a:pPr algn="ctr"/>
            <a:r>
              <a:rPr lang="en-US" sz="3200" dirty="0" smtClean="0">
                <a:solidFill>
                  <a:schemeClr val="accent1">
                    <a:lumMod val="75000"/>
                  </a:schemeClr>
                </a:solidFill>
              </a:rPr>
              <a:t>Academic Transfer</a:t>
            </a:r>
            <a:endParaRPr lang="en-US" sz="3200" dirty="0">
              <a:solidFill>
                <a:schemeClr val="accent1">
                  <a:lumMod val="75000"/>
                </a:schemeClr>
              </a:solidFill>
            </a:endParaRPr>
          </a:p>
        </p:txBody>
      </p:sp>
      <p:sp>
        <p:nvSpPr>
          <p:cNvPr id="3" name="Content Placeholder 2"/>
          <p:cNvSpPr>
            <a:spLocks noGrp="1"/>
          </p:cNvSpPr>
          <p:nvPr>
            <p:ph sz="quarter" idx="1"/>
          </p:nvPr>
        </p:nvSpPr>
        <p:spPr>
          <a:xfrm>
            <a:off x="533400" y="1447800"/>
            <a:ext cx="8153400" cy="5257800"/>
          </a:xfrm>
        </p:spPr>
        <p:txBody>
          <a:bodyPr>
            <a:normAutofit/>
          </a:bodyPr>
          <a:lstStyle/>
          <a:p>
            <a:r>
              <a:rPr lang="en-US" dirty="0" smtClean="0">
                <a:solidFill>
                  <a:schemeClr val="accent2">
                    <a:lumMod val="60000"/>
                    <a:lumOff val="40000"/>
                  </a:schemeClr>
                </a:solidFill>
              </a:rPr>
              <a:t>Internship site</a:t>
            </a:r>
          </a:p>
          <a:p>
            <a:pPr>
              <a:buFont typeface="Arial" pitchFamily="34" charset="0"/>
              <a:buChar char="•"/>
            </a:pPr>
            <a:r>
              <a:rPr lang="en-US" sz="1800" dirty="0" smtClean="0"/>
              <a:t>Facilitate opportunities for intern to apply academic skills and knowledge to workplace environment.</a:t>
            </a:r>
          </a:p>
          <a:p>
            <a:r>
              <a:rPr lang="en-US" dirty="0" smtClean="0">
                <a:solidFill>
                  <a:schemeClr val="accent2">
                    <a:lumMod val="60000"/>
                    <a:lumOff val="40000"/>
                  </a:schemeClr>
                </a:solidFill>
              </a:rPr>
              <a:t>Intern</a:t>
            </a:r>
            <a:endParaRPr lang="en-US" dirty="0" smtClean="0">
              <a:solidFill>
                <a:schemeClr val="accent2">
                  <a:lumMod val="60000"/>
                  <a:lumOff val="40000"/>
                </a:schemeClr>
              </a:solidFill>
            </a:endParaRPr>
          </a:p>
          <a:p>
            <a:pPr>
              <a:buFont typeface="Arial" pitchFamily="34" charset="0"/>
              <a:buChar char="•"/>
            </a:pPr>
            <a:r>
              <a:rPr lang="en-US" sz="1800" dirty="0" smtClean="0"/>
              <a:t>Actively use workplace experience to enhance academic growth and achievement. </a:t>
            </a:r>
            <a:endParaRPr lang="en-US" dirty="0" smtClean="0"/>
          </a:p>
          <a:p>
            <a:r>
              <a:rPr lang="en-US" dirty="0" smtClean="0">
                <a:solidFill>
                  <a:schemeClr val="accent2">
                    <a:lumMod val="60000"/>
                    <a:lumOff val="40000"/>
                  </a:schemeClr>
                </a:solidFill>
              </a:rPr>
              <a:t>Educational Institution</a:t>
            </a:r>
          </a:p>
          <a:p>
            <a:pPr>
              <a:buFont typeface="Arial" pitchFamily="34" charset="0"/>
              <a:buChar char="•"/>
            </a:pPr>
            <a:r>
              <a:rPr lang="en-US" sz="1800" dirty="0" smtClean="0"/>
              <a:t>Make academic credit available for the internship experience, provided it </a:t>
            </a:r>
            <a:r>
              <a:rPr lang="en-US" sz="1800" dirty="0" smtClean="0"/>
              <a:t>meets </a:t>
            </a:r>
            <a:r>
              <a:rPr lang="en-US" sz="1800" dirty="0" smtClean="0"/>
              <a:t>standards predetermined by the credit-awarding institution. </a:t>
            </a:r>
            <a:endParaRPr lang="en-US" sz="1800" dirty="0" smtClean="0"/>
          </a:p>
          <a:p>
            <a:pPr>
              <a:buFont typeface="Arial" pitchFamily="34" charset="0"/>
              <a:buChar char="•"/>
            </a:pPr>
            <a:endParaRPr lang="en-US" sz="1800" dirty="0" smtClean="0"/>
          </a:p>
          <a:p>
            <a:r>
              <a:rPr lang="en-US" sz="1800" u="sng" dirty="0" smtClean="0">
                <a:solidFill>
                  <a:srgbClr val="0070C0"/>
                </a:solidFill>
              </a:rPr>
              <a:t>CSIT Form 101: Application For Industrial Internship</a:t>
            </a:r>
            <a:endParaRPr lang="en-US" sz="1800" dirty="0" smtClean="0">
              <a:solidFill>
                <a:srgbClr val="0070C0"/>
              </a:solidFill>
            </a:endParaRPr>
          </a:p>
          <a:p>
            <a:r>
              <a:rPr lang="en-US" sz="1800" u="sng" dirty="0" smtClean="0">
                <a:solidFill>
                  <a:srgbClr val="0070C0"/>
                </a:solidFill>
              </a:rPr>
              <a:t>ET-400 Industrial Internship Course Requirements</a:t>
            </a:r>
            <a:endParaRPr lang="en-US" sz="1800" dirty="0" smtClean="0">
              <a:solidFill>
                <a:srgbClr val="0070C0"/>
              </a:solidFill>
            </a:endParaRPr>
          </a:p>
          <a:p>
            <a:pPr>
              <a:buFont typeface="Arial" pitchFamily="34" charset="0"/>
              <a:buChar char="•"/>
            </a:pPr>
            <a:endParaRPr lang="en-US" sz="1800" dirty="0" smtClean="0"/>
          </a:p>
        </p:txBody>
      </p:sp>
      <p:sp>
        <p:nvSpPr>
          <p:cNvPr id="4" name="Rectangle 3"/>
          <p:cNvSpPr/>
          <p:nvPr/>
        </p:nvSpPr>
        <p:spPr>
          <a:xfrm>
            <a:off x="533400" y="152400"/>
            <a:ext cx="762000" cy="1107996"/>
          </a:xfrm>
          <a:prstGeom prst="rect">
            <a:avLst/>
          </a:prstGeom>
        </p:spPr>
        <p:txBody>
          <a:bodyPr wrap="square">
            <a:spAutoFit/>
          </a:bodyPr>
          <a:lstStyle/>
          <a:p>
            <a:r>
              <a:rPr lang="en-US" sz="6600" dirty="0" smtClean="0">
                <a:solidFill>
                  <a:schemeClr val="accent1">
                    <a:lumMod val="75000"/>
                  </a:schemeClr>
                </a:solidFill>
              </a:rPr>
              <a:t>4 </a:t>
            </a:r>
            <a:endParaRPr lang="en-US" sz="6600" dirty="0">
              <a:solidFill>
                <a:schemeClr val="accent1">
                  <a:lumMod val="7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391400" cy="1143000"/>
          </a:xfrm>
        </p:spPr>
        <p:txBody>
          <a:bodyPr>
            <a:normAutofit/>
          </a:bodyPr>
          <a:lstStyle/>
          <a:p>
            <a:pPr algn="ctr"/>
            <a:r>
              <a:rPr lang="en-US" sz="3200" dirty="0" smtClean="0">
                <a:solidFill>
                  <a:schemeClr val="accent1">
                    <a:lumMod val="75000"/>
                  </a:schemeClr>
                </a:solidFill>
              </a:rPr>
              <a:t>Self Reflection</a:t>
            </a:r>
            <a:endParaRPr lang="en-US" sz="3200" dirty="0">
              <a:solidFill>
                <a:schemeClr val="accent1">
                  <a:lumMod val="75000"/>
                </a:schemeClr>
              </a:solidFill>
            </a:endParaRPr>
          </a:p>
        </p:txBody>
      </p:sp>
      <p:sp>
        <p:nvSpPr>
          <p:cNvPr id="3" name="Content Placeholder 2"/>
          <p:cNvSpPr>
            <a:spLocks noGrp="1"/>
          </p:cNvSpPr>
          <p:nvPr>
            <p:ph sz="quarter" idx="1"/>
          </p:nvPr>
        </p:nvSpPr>
        <p:spPr>
          <a:xfrm>
            <a:off x="533400" y="1447800"/>
            <a:ext cx="8153400" cy="5257800"/>
          </a:xfrm>
        </p:spPr>
        <p:txBody>
          <a:bodyPr>
            <a:normAutofit/>
          </a:bodyPr>
          <a:lstStyle/>
          <a:p>
            <a:r>
              <a:rPr lang="en-US" dirty="0" smtClean="0">
                <a:solidFill>
                  <a:schemeClr val="accent2">
                    <a:lumMod val="60000"/>
                    <a:lumOff val="40000"/>
                  </a:schemeClr>
                </a:solidFill>
              </a:rPr>
              <a:t>Internship site</a:t>
            </a:r>
          </a:p>
          <a:p>
            <a:pPr>
              <a:buFont typeface="Arial" pitchFamily="34" charset="0"/>
              <a:buChar char="•"/>
            </a:pPr>
            <a:r>
              <a:rPr lang="en-US" sz="1800" dirty="0" smtClean="0"/>
              <a:t>Identify intern successes and strengths and offer constructive feedback on progress toward goals</a:t>
            </a:r>
            <a:r>
              <a:rPr lang="en-US" sz="1800" dirty="0" smtClean="0"/>
              <a:t>.</a:t>
            </a:r>
            <a:endParaRPr lang="en-US" dirty="0" smtClean="0"/>
          </a:p>
          <a:p>
            <a:r>
              <a:rPr lang="en-US" dirty="0" smtClean="0">
                <a:solidFill>
                  <a:schemeClr val="accent2">
                    <a:lumMod val="60000"/>
                    <a:lumOff val="40000"/>
                  </a:schemeClr>
                </a:solidFill>
              </a:rPr>
              <a:t>Intern</a:t>
            </a:r>
          </a:p>
          <a:p>
            <a:pPr>
              <a:buFont typeface="Arial" pitchFamily="34" charset="0"/>
              <a:buChar char="•"/>
            </a:pPr>
            <a:r>
              <a:rPr lang="en-US" sz="1800" dirty="0" smtClean="0"/>
              <a:t>Reflect systematically and deeply on the entire internship and its relevance to future professional and personal development. </a:t>
            </a:r>
            <a:endParaRPr lang="en-US" dirty="0" smtClean="0"/>
          </a:p>
          <a:p>
            <a:r>
              <a:rPr lang="en-US" dirty="0" smtClean="0">
                <a:solidFill>
                  <a:schemeClr val="accent2">
                    <a:lumMod val="60000"/>
                    <a:lumOff val="40000"/>
                  </a:schemeClr>
                </a:solidFill>
              </a:rPr>
              <a:t>Educational Institution</a:t>
            </a:r>
          </a:p>
          <a:p>
            <a:pPr>
              <a:buFont typeface="Arial" pitchFamily="34" charset="0"/>
              <a:buChar char="•"/>
            </a:pPr>
            <a:r>
              <a:rPr lang="en-US" sz="1800" dirty="0" smtClean="0"/>
              <a:t>Require interns to document work and accomplishments, reflect on experiences and identify specific leadership skills. </a:t>
            </a:r>
          </a:p>
        </p:txBody>
      </p:sp>
      <p:sp>
        <p:nvSpPr>
          <p:cNvPr id="4" name="Rectangle 3"/>
          <p:cNvSpPr/>
          <p:nvPr/>
        </p:nvSpPr>
        <p:spPr>
          <a:xfrm>
            <a:off x="533400" y="152400"/>
            <a:ext cx="762000" cy="1107996"/>
          </a:xfrm>
          <a:prstGeom prst="rect">
            <a:avLst/>
          </a:prstGeom>
        </p:spPr>
        <p:txBody>
          <a:bodyPr wrap="square">
            <a:spAutoFit/>
          </a:bodyPr>
          <a:lstStyle/>
          <a:p>
            <a:r>
              <a:rPr lang="en-US" sz="6600" dirty="0" smtClean="0">
                <a:solidFill>
                  <a:schemeClr val="accent1">
                    <a:lumMod val="75000"/>
                  </a:schemeClr>
                </a:solidFill>
              </a:rPr>
              <a:t>5 </a:t>
            </a:r>
            <a:endParaRPr lang="en-US" sz="6600" dirty="0">
              <a:solidFill>
                <a:schemeClr val="accent1">
                  <a:lumMod val="7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371600"/>
            <a:ext cx="8382000" cy="4648200"/>
          </a:xfrm>
        </p:spPr>
        <p:txBody>
          <a:bodyPr>
            <a:normAutofit/>
          </a:bodyPr>
          <a:lstStyle/>
          <a:p>
            <a:r>
              <a:rPr lang="en-US" sz="2000" dirty="0" smtClean="0"/>
              <a:t>We request students to write a report at the end of the internship experience: </a:t>
            </a:r>
          </a:p>
          <a:p>
            <a:endParaRPr lang="en-US" sz="2000" dirty="0" smtClean="0"/>
          </a:p>
          <a:p>
            <a:pPr>
              <a:buNone/>
            </a:pPr>
            <a:r>
              <a:rPr lang="en-US" sz="2000" dirty="0" smtClean="0">
                <a:solidFill>
                  <a:srgbClr val="002060"/>
                </a:solidFill>
              </a:rPr>
              <a:t>“…your </a:t>
            </a:r>
            <a:r>
              <a:rPr lang="en-US" sz="2000" dirty="0" smtClean="0">
                <a:solidFill>
                  <a:srgbClr val="002060"/>
                </a:solidFill>
              </a:rPr>
              <a:t>report </a:t>
            </a:r>
            <a:r>
              <a:rPr lang="en-US" sz="2000" u="sng" dirty="0" smtClean="0">
                <a:solidFill>
                  <a:srgbClr val="002060"/>
                </a:solidFill>
              </a:rPr>
              <a:t>must</a:t>
            </a:r>
            <a:r>
              <a:rPr lang="en-US" sz="2000" dirty="0" smtClean="0">
                <a:solidFill>
                  <a:srgbClr val="002060"/>
                </a:solidFill>
              </a:rPr>
              <a:t> also include a </a:t>
            </a:r>
            <a:r>
              <a:rPr lang="en-US" sz="2000" b="1" dirty="0" smtClean="0">
                <a:solidFill>
                  <a:srgbClr val="002060"/>
                </a:solidFill>
              </a:rPr>
              <a:t>reflection</a:t>
            </a:r>
            <a:r>
              <a:rPr lang="en-US" sz="2000" dirty="0" smtClean="0">
                <a:solidFill>
                  <a:srgbClr val="002060"/>
                </a:solidFill>
              </a:rPr>
              <a:t> section in which you must describe:</a:t>
            </a:r>
            <a:br>
              <a:rPr lang="en-US" sz="2000" dirty="0" smtClean="0">
                <a:solidFill>
                  <a:srgbClr val="002060"/>
                </a:solidFill>
              </a:rPr>
            </a:br>
            <a:r>
              <a:rPr lang="en-US" sz="2000" b="1" dirty="0" smtClean="0">
                <a:solidFill>
                  <a:srgbClr val="002060"/>
                </a:solidFill>
              </a:rPr>
              <a:t>a.</a:t>
            </a:r>
            <a:r>
              <a:rPr lang="en-US" sz="2000" dirty="0" smtClean="0">
                <a:solidFill>
                  <a:srgbClr val="002060"/>
                </a:solidFill>
              </a:rPr>
              <a:t> What have you learned after all. Can you articulate the competencies and useful skills that you obtained from this experience? In particular, what competencies have you gained that are more generally and broadly applicable to your field of study and beyond the project specifics of this internship?</a:t>
            </a:r>
            <a:br>
              <a:rPr lang="en-US" sz="2000" dirty="0" smtClean="0">
                <a:solidFill>
                  <a:srgbClr val="002060"/>
                </a:solidFill>
              </a:rPr>
            </a:br>
            <a:r>
              <a:rPr lang="en-US" sz="2000" b="1" dirty="0" smtClean="0">
                <a:solidFill>
                  <a:srgbClr val="002060"/>
                </a:solidFill>
              </a:rPr>
              <a:t>b.</a:t>
            </a:r>
            <a:r>
              <a:rPr lang="en-US" sz="2000" dirty="0" smtClean="0">
                <a:solidFill>
                  <a:srgbClr val="002060"/>
                </a:solidFill>
              </a:rPr>
              <a:t> How would you assess the value of this experience? Did the experience provide insights about the potential of careers in your field and how does it help your career aspirations? In what ways are you better off after this experience</a:t>
            </a:r>
            <a:r>
              <a:rPr lang="en-US" sz="2000" dirty="0" smtClean="0">
                <a:solidFill>
                  <a:srgbClr val="002060"/>
                </a:solidFill>
              </a:rPr>
              <a:t>?...”</a:t>
            </a:r>
            <a:endParaRPr lang="en-US" sz="2000" dirty="0" smtClean="0">
              <a:solidFill>
                <a:srgbClr val="002060"/>
              </a:solidFill>
            </a:endParaRPr>
          </a:p>
          <a:p>
            <a:endParaRPr lang="en-US" sz="2000" i="1" dirty="0"/>
          </a:p>
        </p:txBody>
      </p:sp>
      <p:sp>
        <p:nvSpPr>
          <p:cNvPr id="5" name="Title 1"/>
          <p:cNvSpPr>
            <a:spLocks noGrp="1"/>
          </p:cNvSpPr>
          <p:nvPr>
            <p:ph type="title"/>
          </p:nvPr>
        </p:nvSpPr>
        <p:spPr>
          <a:xfrm>
            <a:off x="1066800" y="0"/>
            <a:ext cx="7391400" cy="1143000"/>
          </a:xfrm>
        </p:spPr>
        <p:txBody>
          <a:bodyPr>
            <a:normAutofit/>
          </a:bodyPr>
          <a:lstStyle/>
          <a:p>
            <a:pPr algn="ctr"/>
            <a:r>
              <a:rPr lang="en-US" sz="3200" dirty="0" smtClean="0">
                <a:solidFill>
                  <a:schemeClr val="accent1">
                    <a:lumMod val="75000"/>
                  </a:schemeClr>
                </a:solidFill>
              </a:rPr>
              <a:t>Measuring Self </a:t>
            </a:r>
            <a:r>
              <a:rPr lang="en-US" sz="3200" dirty="0" smtClean="0">
                <a:solidFill>
                  <a:schemeClr val="accent1">
                    <a:lumMod val="75000"/>
                  </a:schemeClr>
                </a:solidFill>
              </a:rPr>
              <a:t>Reflection</a:t>
            </a:r>
            <a:endParaRPr lang="en-US" sz="3200" dirty="0">
              <a:solidFill>
                <a:schemeClr val="accent1">
                  <a:lumMod val="7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391400" cy="1143000"/>
          </a:xfrm>
        </p:spPr>
        <p:txBody>
          <a:bodyPr>
            <a:normAutofit/>
          </a:bodyPr>
          <a:lstStyle/>
          <a:p>
            <a:pPr algn="ctr"/>
            <a:r>
              <a:rPr lang="en-US" sz="3200" dirty="0" smtClean="0">
                <a:solidFill>
                  <a:schemeClr val="accent1">
                    <a:lumMod val="75000"/>
                  </a:schemeClr>
                </a:solidFill>
              </a:rPr>
              <a:t>Impactful Contribution</a:t>
            </a:r>
            <a:endParaRPr lang="en-US" sz="3200" dirty="0">
              <a:solidFill>
                <a:schemeClr val="accent1">
                  <a:lumMod val="75000"/>
                </a:schemeClr>
              </a:solidFill>
            </a:endParaRPr>
          </a:p>
        </p:txBody>
      </p:sp>
      <p:sp>
        <p:nvSpPr>
          <p:cNvPr id="3" name="Content Placeholder 2"/>
          <p:cNvSpPr>
            <a:spLocks noGrp="1"/>
          </p:cNvSpPr>
          <p:nvPr>
            <p:ph sz="quarter" idx="1"/>
          </p:nvPr>
        </p:nvSpPr>
        <p:spPr>
          <a:xfrm>
            <a:off x="533400" y="1447800"/>
            <a:ext cx="8153400" cy="5257800"/>
          </a:xfrm>
        </p:spPr>
        <p:txBody>
          <a:bodyPr>
            <a:normAutofit/>
          </a:bodyPr>
          <a:lstStyle/>
          <a:p>
            <a:r>
              <a:rPr lang="en-US" dirty="0" smtClean="0">
                <a:solidFill>
                  <a:schemeClr val="accent2">
                    <a:lumMod val="60000"/>
                    <a:lumOff val="40000"/>
                  </a:schemeClr>
                </a:solidFill>
              </a:rPr>
              <a:t>Internship site</a:t>
            </a:r>
          </a:p>
          <a:p>
            <a:pPr>
              <a:buFont typeface="Arial" pitchFamily="34" charset="0"/>
              <a:buChar char="•"/>
            </a:pPr>
            <a:r>
              <a:rPr lang="en-US" sz="1800" dirty="0" smtClean="0"/>
              <a:t>Provide meaningful projects and tasks that foster learning and application.</a:t>
            </a:r>
          </a:p>
          <a:p>
            <a:pPr>
              <a:buFont typeface="Arial" pitchFamily="34" charset="0"/>
              <a:buChar char="•"/>
            </a:pPr>
            <a:endParaRPr lang="en-US" dirty="0" smtClean="0"/>
          </a:p>
          <a:p>
            <a:r>
              <a:rPr lang="en-US" dirty="0" smtClean="0">
                <a:solidFill>
                  <a:schemeClr val="accent2">
                    <a:lumMod val="60000"/>
                    <a:lumOff val="40000"/>
                  </a:schemeClr>
                </a:solidFill>
              </a:rPr>
              <a:t>Intern</a:t>
            </a:r>
          </a:p>
          <a:p>
            <a:pPr>
              <a:buFont typeface="Arial" pitchFamily="34" charset="0"/>
              <a:buChar char="•"/>
            </a:pPr>
            <a:r>
              <a:rPr lang="en-US" sz="1800" dirty="0" smtClean="0"/>
              <a:t>Take initiative</a:t>
            </a:r>
          </a:p>
          <a:p>
            <a:pPr>
              <a:buFont typeface="Arial" pitchFamily="34" charset="0"/>
              <a:buChar char="•"/>
            </a:pPr>
            <a:r>
              <a:rPr lang="en-US" sz="1800" dirty="0" smtClean="0"/>
              <a:t>Identify challenging learning opportunities</a:t>
            </a:r>
          </a:p>
          <a:p>
            <a:pPr>
              <a:buFont typeface="Arial" pitchFamily="34" charset="0"/>
              <a:buChar char="•"/>
            </a:pPr>
            <a:r>
              <a:rPr lang="en-US" sz="1800" dirty="0" smtClean="0"/>
              <a:t>Maximize the internship experience. </a:t>
            </a:r>
          </a:p>
          <a:p>
            <a:pPr>
              <a:buNone/>
            </a:pPr>
            <a:endParaRPr lang="en-US" dirty="0" smtClean="0"/>
          </a:p>
          <a:p>
            <a:r>
              <a:rPr lang="en-US" dirty="0" smtClean="0">
                <a:solidFill>
                  <a:schemeClr val="accent2">
                    <a:lumMod val="60000"/>
                    <a:lumOff val="40000"/>
                  </a:schemeClr>
                </a:solidFill>
              </a:rPr>
              <a:t>Educational Institution</a:t>
            </a:r>
          </a:p>
          <a:p>
            <a:pPr>
              <a:buFont typeface="Arial" pitchFamily="34" charset="0"/>
              <a:buChar char="•"/>
            </a:pPr>
            <a:r>
              <a:rPr lang="en-US" sz="1800" dirty="0" smtClean="0"/>
              <a:t>Conduct site visit to discuss intern’s initial progress and future expectations in formal setting with intern’s supervisor.</a:t>
            </a:r>
          </a:p>
        </p:txBody>
      </p:sp>
      <p:sp>
        <p:nvSpPr>
          <p:cNvPr id="4" name="Rectangle 3"/>
          <p:cNvSpPr/>
          <p:nvPr/>
        </p:nvSpPr>
        <p:spPr>
          <a:xfrm>
            <a:off x="533400" y="152400"/>
            <a:ext cx="762000" cy="1107996"/>
          </a:xfrm>
          <a:prstGeom prst="rect">
            <a:avLst/>
          </a:prstGeom>
        </p:spPr>
        <p:txBody>
          <a:bodyPr wrap="square">
            <a:spAutoFit/>
          </a:bodyPr>
          <a:lstStyle/>
          <a:p>
            <a:r>
              <a:rPr lang="en-US" sz="6600" dirty="0" smtClean="0">
                <a:solidFill>
                  <a:schemeClr val="accent1">
                    <a:lumMod val="75000"/>
                  </a:schemeClr>
                </a:solidFill>
              </a:rPr>
              <a:t>6 </a:t>
            </a:r>
            <a:endParaRPr lang="en-US" sz="6600" dirty="0">
              <a:solidFill>
                <a:schemeClr val="accent1">
                  <a:lumMod val="75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155</TotalTime>
  <Words>771</Words>
  <Application>Microsoft Office PowerPoint</Application>
  <PresentationFormat>On-screen Show (4:3)</PresentationFormat>
  <Paragraphs>128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Equity</vt:lpstr>
      <vt:lpstr>Internship Bill of Rights</vt:lpstr>
      <vt:lpstr>Introduction about the Bill of Rights</vt:lpstr>
      <vt:lpstr>Respect and Professionalism</vt:lpstr>
      <vt:lpstr>Goals</vt:lpstr>
      <vt:lpstr>Structured Environment</vt:lpstr>
      <vt:lpstr>Academic Transfer</vt:lpstr>
      <vt:lpstr>Self Reflection</vt:lpstr>
      <vt:lpstr>Measuring Self Reflection</vt:lpstr>
      <vt:lpstr>Impactful Contribution</vt:lpstr>
      <vt:lpstr>Mentoring</vt:lpstr>
      <vt:lpstr>Skills, Knowledge and Disposition</vt:lpstr>
      <vt:lpstr>Inclusive Work Setting</vt:lpstr>
      <vt:lpstr>Active Network</vt:lpstr>
    </vt:vector>
  </TitlesOfParts>
  <Company>Southeastern Louisiana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UserSELU</dc:creator>
  <cp:lastModifiedBy>saade</cp:lastModifiedBy>
  <cp:revision>18</cp:revision>
  <dcterms:created xsi:type="dcterms:W3CDTF">2018-04-09T16:23:44Z</dcterms:created>
  <dcterms:modified xsi:type="dcterms:W3CDTF">2018-04-18T13:54:32Z</dcterms:modified>
</cp:coreProperties>
</file>